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6858000" cy="9144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66FF"/>
    <a:srgbClr val="FF99FF"/>
    <a:srgbClr val="99FF66"/>
    <a:srgbClr val="FFC5FF"/>
    <a:srgbClr val="DDDDDD"/>
    <a:srgbClr val="FF3399"/>
    <a:srgbClr val="FFFFCC"/>
    <a:srgbClr val="FFFF99"/>
    <a:srgbClr val="66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258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2984500" cy="501571"/>
          </a:xfrm>
          <a:prstGeom prst="rect">
            <a:avLst/>
          </a:prstGeom>
        </p:spPr>
        <p:txBody>
          <a:bodyPr vert="horz" lIns="91357" tIns="45678" rIns="91357" bIns="45678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6" y="5"/>
            <a:ext cx="2984500" cy="501571"/>
          </a:xfrm>
          <a:prstGeom prst="rect">
            <a:avLst/>
          </a:prstGeom>
        </p:spPr>
        <p:txBody>
          <a:bodyPr vert="horz" lIns="91357" tIns="45678" rIns="91357" bIns="45678" rtlCol="0"/>
          <a:lstStyle>
            <a:lvl1pPr algn="r">
              <a:defRPr sz="1100"/>
            </a:lvl1pPr>
          </a:lstStyle>
          <a:p>
            <a:fld id="{2FC25AD9-2869-47D5-8B71-83EA4AC33FE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7" tIns="45678" rIns="91357" bIns="4567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9" y="4758574"/>
            <a:ext cx="5510213" cy="4509373"/>
          </a:xfrm>
          <a:prstGeom prst="rect">
            <a:avLst/>
          </a:prstGeom>
        </p:spPr>
        <p:txBody>
          <a:bodyPr vert="horz" lIns="91357" tIns="45678" rIns="91357" bIns="4567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5561"/>
            <a:ext cx="2984500" cy="501571"/>
          </a:xfrm>
          <a:prstGeom prst="rect">
            <a:avLst/>
          </a:prstGeom>
        </p:spPr>
        <p:txBody>
          <a:bodyPr vert="horz" lIns="91357" tIns="45678" rIns="91357" bIns="45678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6" y="9515561"/>
            <a:ext cx="2984500" cy="501571"/>
          </a:xfrm>
          <a:prstGeom prst="rect">
            <a:avLst/>
          </a:prstGeom>
        </p:spPr>
        <p:txBody>
          <a:bodyPr vert="horz" lIns="91357" tIns="45678" rIns="91357" bIns="45678" rtlCol="0" anchor="b"/>
          <a:lstStyle>
            <a:lvl1pPr algn="r">
              <a:defRPr sz="1100"/>
            </a:lvl1pPr>
          </a:lstStyle>
          <a:p>
            <a:fld id="{B872DD51-A08A-4D55-BC6D-E5688060B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406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2DD51-A08A-4D55-BC6D-E5688060B56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68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E04F-616E-40EE-BF51-E21194B82C8A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6466-6A7B-4A7D-993F-773836B37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505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E04F-616E-40EE-BF51-E21194B82C8A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6466-6A7B-4A7D-993F-773836B37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049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E04F-616E-40EE-BF51-E21194B82C8A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6466-6A7B-4A7D-993F-773836B37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76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E04F-616E-40EE-BF51-E21194B82C8A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6466-6A7B-4A7D-993F-773836B37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3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E04F-616E-40EE-BF51-E21194B82C8A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6466-6A7B-4A7D-993F-773836B37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623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E04F-616E-40EE-BF51-E21194B82C8A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6466-6A7B-4A7D-993F-773836B37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29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E04F-616E-40EE-BF51-E21194B82C8A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6466-6A7B-4A7D-993F-773836B37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01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E04F-616E-40EE-BF51-E21194B82C8A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6466-6A7B-4A7D-993F-773836B37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23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E04F-616E-40EE-BF51-E21194B82C8A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6466-6A7B-4A7D-993F-773836B37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65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E04F-616E-40EE-BF51-E21194B82C8A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6466-6A7B-4A7D-993F-773836B37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741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E04F-616E-40EE-BF51-E21194B82C8A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6466-6A7B-4A7D-993F-773836B37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77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00000"/>
            </a:gs>
            <a:gs pos="25000">
              <a:schemeClr val="accent6">
                <a:lumMod val="75000"/>
              </a:schemeClr>
            </a:gs>
            <a:gs pos="66000">
              <a:srgbClr val="F9DBC2"/>
            </a:gs>
            <a:gs pos="56000">
              <a:srgbClr val="F2B685"/>
            </a:gs>
            <a:gs pos="93000">
              <a:schemeClr val="accent6">
                <a:lumMod val="75000"/>
              </a:schemeClr>
            </a:gs>
            <a:gs pos="72000">
              <a:schemeClr val="bg1"/>
            </a:gs>
            <a:gs pos="40000">
              <a:schemeClr val="bg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EE04F-616E-40EE-BF51-E21194B82C8A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6466-6A7B-4A7D-993F-773836B37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36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11" Type="http://schemas.openxmlformats.org/officeDocument/2006/relationships/image" Target="../media/image9.wmf"/><Relationship Id="rId5" Type="http://schemas.openxmlformats.org/officeDocument/2006/relationships/image" Target="../media/image3.wmf"/><Relationship Id="rId10" Type="http://schemas.openxmlformats.org/officeDocument/2006/relationships/image" Target="../media/image8.jpeg"/><Relationship Id="rId4" Type="http://schemas.openxmlformats.org/officeDocument/2006/relationships/image" Target="../media/image2.wmf"/><Relationship Id="rId9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つの角を切り取った四角形 11"/>
          <p:cNvSpPr/>
          <p:nvPr/>
        </p:nvSpPr>
        <p:spPr>
          <a:xfrm>
            <a:off x="144016" y="4593580"/>
            <a:ext cx="6820828" cy="2201865"/>
          </a:xfrm>
          <a:prstGeom prst="snip1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 rot="221150">
            <a:off x="3891317" y="2358013"/>
            <a:ext cx="2865759" cy="1783484"/>
          </a:xfrm>
          <a:prstGeom prst="ellipse">
            <a:avLst/>
          </a:prstGeom>
          <a:gradFill>
            <a:gsLst>
              <a:gs pos="0">
                <a:srgbClr val="FF99FF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3670150" y="2627783"/>
            <a:ext cx="3443024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200" b="1" cap="none" spc="0" dirty="0" smtClean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139700">
                    <a:srgbClr val="FFFF99"/>
                  </a:glow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ご本人・ご家族・</a:t>
            </a:r>
            <a:endParaRPr lang="en-US" altLang="ja-JP" sz="2200" b="1" cap="none" spc="0" dirty="0" smtClean="0">
              <a:ln w="635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glow rad="139700">
                  <a:srgbClr val="FFFF99"/>
                </a:glow>
                <a:outerShdw blurRad="50800" algn="tl" rotWithShape="0">
                  <a:srgbClr val="000000"/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2200" b="1" cap="none" spc="0" dirty="0" smtClean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139700">
                    <a:srgbClr val="FFFF99"/>
                  </a:glow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地域の方、</a:t>
            </a:r>
            <a:r>
              <a:rPr lang="ja-JP" altLang="en-US" sz="2200" b="1" dirty="0" smtClean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139700">
                    <a:srgbClr val="FFFF99"/>
                  </a:glow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どなたでも</a:t>
            </a:r>
            <a:endParaRPr lang="en-US" altLang="ja-JP" sz="2200" b="1" dirty="0" smtClean="0">
              <a:ln w="635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glow rad="139700">
                  <a:srgbClr val="FFFF99"/>
                </a:glow>
                <a:outerShdw blurRad="50800" algn="tl" rotWithShape="0">
                  <a:srgbClr val="000000"/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2200" b="1" dirty="0" smtClean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139700">
                    <a:srgbClr val="FFFF99"/>
                  </a:glow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参加できます。</a:t>
            </a:r>
            <a:endParaRPr lang="ja-JP" altLang="en-US" sz="2200" b="1" cap="none" spc="0" dirty="0">
              <a:ln w="635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glow rad="139700">
                  <a:srgbClr val="FFFF99"/>
                </a:glow>
                <a:outerShdw blurRad="50800" algn="tl" rotWithShape="0">
                  <a:srgbClr val="000000"/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038" name="Picture 14" descr="C:\Users\TFukumitsu\AppData\Local\Microsoft\Windows\Temporary Internet Files\Content.IE5\49UOE7PU\MC90042703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65" y="4408541"/>
            <a:ext cx="866203" cy="10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TFukumitsu\AppData\Local\Microsoft\Windows\Temporary Internet Files\Content.IE5\985WMLM7\MC90039529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293" y="3893119"/>
            <a:ext cx="1053054" cy="92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TFukumitsu\AppData\Local\Microsoft\Windows\Temporary Internet Files\Content.IE5\49UOE7PU\MC90044614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8052" y="3750707"/>
            <a:ext cx="564318" cy="1091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角丸四角形 15"/>
          <p:cNvSpPr/>
          <p:nvPr/>
        </p:nvSpPr>
        <p:spPr>
          <a:xfrm>
            <a:off x="144015" y="4859339"/>
            <a:ext cx="3993835" cy="1800894"/>
          </a:xfrm>
          <a:prstGeom prst="roundRect">
            <a:avLst>
              <a:gd name="adj" fmla="val 7713"/>
            </a:avLst>
          </a:prstGeom>
          <a:solidFill>
            <a:srgbClr val="FFFFC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/>
          <p:cNvGrpSpPr/>
          <p:nvPr/>
        </p:nvGrpSpPr>
        <p:grpSpPr>
          <a:xfrm>
            <a:off x="5688117" y="5346682"/>
            <a:ext cx="656969" cy="388684"/>
            <a:chOff x="4005064" y="6804248"/>
            <a:chExt cx="2852936" cy="1728192"/>
          </a:xfrm>
        </p:grpSpPr>
        <p:sp>
          <p:nvSpPr>
            <p:cNvPr id="3" name="円/楕円 2"/>
            <p:cNvSpPr/>
            <p:nvPr/>
          </p:nvSpPr>
          <p:spPr>
            <a:xfrm>
              <a:off x="4005064" y="8028384"/>
              <a:ext cx="2852936" cy="504056"/>
            </a:xfrm>
            <a:prstGeom prst="ellipse">
              <a:avLst/>
            </a:prstGeom>
            <a:solidFill>
              <a:schemeClr val="bg1"/>
            </a:solidFill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" name="グループ化 1"/>
            <p:cNvGrpSpPr/>
            <p:nvPr/>
          </p:nvGrpSpPr>
          <p:grpSpPr>
            <a:xfrm>
              <a:off x="4756580" y="6804248"/>
              <a:ext cx="1638603" cy="1584176"/>
              <a:chOff x="-27384" y="4788024"/>
              <a:chExt cx="2024844" cy="2376264"/>
            </a:xfrm>
          </p:grpSpPr>
          <p:sp>
            <p:nvSpPr>
              <p:cNvPr id="8" name="フローチャート : 磁気ディスク 7"/>
              <p:cNvSpPr/>
              <p:nvPr/>
            </p:nvSpPr>
            <p:spPr>
              <a:xfrm>
                <a:off x="0" y="4788024"/>
                <a:ext cx="1620180" cy="2376264"/>
              </a:xfrm>
              <a:prstGeom prst="flowChartMagneticDisk">
                <a:avLst/>
              </a:prstGeom>
              <a:solidFill>
                <a:schemeClr val="bg1"/>
              </a:solidFill>
              <a:ln w="444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円/楕円 5"/>
              <p:cNvSpPr/>
              <p:nvPr/>
            </p:nvSpPr>
            <p:spPr>
              <a:xfrm>
                <a:off x="-27384" y="4860032"/>
                <a:ext cx="1638603" cy="720080"/>
              </a:xfrm>
              <a:prstGeom prst="ellipse">
                <a:avLst/>
              </a:prstGeom>
              <a:gradFill>
                <a:gsLst>
                  <a:gs pos="0">
                    <a:srgbClr val="C00000"/>
                  </a:gs>
                  <a:gs pos="25000">
                    <a:schemeClr val="accent6">
                      <a:lumMod val="75000"/>
                    </a:schemeClr>
                  </a:gs>
                  <a:gs pos="66000">
                    <a:srgbClr val="F9DBC2"/>
                  </a:gs>
                  <a:gs pos="56000">
                    <a:srgbClr val="F2B685"/>
                  </a:gs>
                  <a:gs pos="93000">
                    <a:schemeClr val="accent6">
                      <a:lumMod val="75000"/>
                    </a:schemeClr>
                  </a:gs>
                  <a:gs pos="72000">
                    <a:schemeClr val="bg1"/>
                  </a:gs>
                  <a:gs pos="40000">
                    <a:schemeClr val="bg1"/>
                  </a:gs>
                </a:gsLst>
                <a:path path="circle">
                  <a:fillToRect l="100000" b="100000"/>
                </a:path>
              </a:gradFill>
              <a:ln w="444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アーチ 8"/>
              <p:cNvSpPr/>
              <p:nvPr/>
            </p:nvSpPr>
            <p:spPr>
              <a:xfrm rot="5400000">
                <a:off x="1111052" y="5737820"/>
                <a:ext cx="1044116" cy="728700"/>
              </a:xfrm>
              <a:prstGeom prst="blockArc">
                <a:avLst/>
              </a:prstGeom>
              <a:solidFill>
                <a:schemeClr val="bg1"/>
              </a:solidFill>
              <a:ln w="444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7" name="正方形/長方形 6"/>
          <p:cNvSpPr/>
          <p:nvPr/>
        </p:nvSpPr>
        <p:spPr>
          <a:xfrm>
            <a:off x="144016" y="4693798"/>
            <a:ext cx="418180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altLang="ja-JP" sz="400" b="1" cap="none" spc="0" dirty="0" smtClean="0">
              <a:ln w="635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99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3200" b="1" dirty="0" smtClean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99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令和５年３月５日</a:t>
            </a:r>
            <a:endParaRPr lang="en-US" altLang="ja-JP" sz="3200" b="1" dirty="0" smtClean="0">
              <a:ln w="635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99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3200" b="1" dirty="0" smtClean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99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（日曜日）</a:t>
            </a:r>
            <a:endParaRPr lang="en-US" altLang="ja-JP" sz="3200" b="1" cap="none" spc="0" dirty="0" smtClean="0">
              <a:ln w="635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99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b="1" dirty="0" smtClean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時　間：１０：００～１２：００</a:t>
            </a:r>
            <a:endParaRPr lang="en-US" altLang="ja-JP" sz="2000" b="1" dirty="0" smtClean="0">
              <a:ln w="635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b="1" cap="none" spc="0" dirty="0" smtClean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場　所：あしたの風</a:t>
            </a:r>
          </a:p>
        </p:txBody>
      </p:sp>
      <p:pic>
        <p:nvPicPr>
          <p:cNvPr id="1028" name="Picture 4" descr="C:\Users\TFukumitsu\AppData\Local\Microsoft\Windows\Temporary Internet Files\Content.IE5\49UOE7PU\MC90029782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39716" y="4925849"/>
            <a:ext cx="684480" cy="5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TFukumitsu\AppData\Local\Microsoft\Windows\Temporary Internet Files\Content.IE5\RL2ADX7E\MC90040449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295" y="5614227"/>
            <a:ext cx="958604" cy="749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TFukumitsu\AppData\Local\Microsoft\Windows\Temporary Internet Files\Content.IE5\49UOE7PU\MC900445722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9964" y="4489335"/>
            <a:ext cx="474575" cy="705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角丸四角形吹き出し 9"/>
          <p:cNvSpPr/>
          <p:nvPr/>
        </p:nvSpPr>
        <p:spPr>
          <a:xfrm>
            <a:off x="198920" y="2411759"/>
            <a:ext cx="3503183" cy="1884628"/>
          </a:xfrm>
          <a:prstGeom prst="wedgeRoundRectCallout">
            <a:avLst>
              <a:gd name="adj1" fmla="val 37950"/>
              <a:gd name="adj2" fmla="val 30490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6" name="Picture 8" descr="C:\Users\TFukumitsu\AppData\Local\Microsoft\Windows\Temporary Internet Files\Content.IE5\49UOE7PU\MC90043777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528" y="5215590"/>
            <a:ext cx="358585" cy="282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TFukumitsu\AppData\Local\Microsoft\Windows\Temporary Internet Files\Content.IE5\49UOE7PU\MC90043777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41021">
            <a:off x="3958559" y="5249773"/>
            <a:ext cx="358585" cy="282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雲形吹き出し 33"/>
          <p:cNvSpPr/>
          <p:nvPr/>
        </p:nvSpPr>
        <p:spPr>
          <a:xfrm>
            <a:off x="144015" y="505739"/>
            <a:ext cx="6665430" cy="1906021"/>
          </a:xfrm>
          <a:prstGeom prst="cloudCallout">
            <a:avLst>
              <a:gd name="adj1" fmla="val -45515"/>
              <a:gd name="adj2" fmla="val 1680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144015" y="395536"/>
            <a:ext cx="702940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3600" b="1" dirty="0" smtClean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認知症カフェ</a:t>
            </a:r>
            <a:endParaRPr lang="en-US" altLang="ja-JP" sz="3600" b="1" cap="none" spc="0" dirty="0" smtClean="0">
              <a:ln w="635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6000" b="1" cap="none" spc="0" dirty="0" smtClean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あしたの風カフェ</a:t>
            </a:r>
            <a:endParaRPr lang="en-US" altLang="ja-JP" sz="6000" b="1" dirty="0" smtClean="0">
              <a:ln w="635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172336" y="7236296"/>
            <a:ext cx="3549650" cy="1671637"/>
          </a:xfrm>
          <a:prstGeom prst="roundRect">
            <a:avLst>
              <a:gd name="adj" fmla="val 9190"/>
            </a:avLst>
          </a:prstGeom>
          <a:gradFill rotWithShape="1">
            <a:gsLst>
              <a:gs pos="0">
                <a:srgbClr val="FFFFFF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 algn="in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172336" y="6992782"/>
            <a:ext cx="1539875" cy="531609"/>
            <a:chOff x="108594270" y="108530885"/>
            <a:chExt cx="2346096" cy="451704"/>
          </a:xfrm>
        </p:grpSpPr>
        <p:sp>
          <p:nvSpPr>
            <p:cNvPr id="13" name="AutoShape 4"/>
            <p:cNvSpPr>
              <a:spLocks noChangeArrowheads="1"/>
            </p:cNvSpPr>
            <p:nvPr/>
          </p:nvSpPr>
          <p:spPr bwMode="auto">
            <a:xfrm>
              <a:off x="108594270" y="108726192"/>
              <a:ext cx="2346096" cy="256397"/>
            </a:xfrm>
            <a:prstGeom prst="wave">
              <a:avLst>
                <a:gd name="adj1" fmla="val 20644"/>
                <a:gd name="adj2" fmla="val -10000"/>
              </a:avLst>
            </a:prstGeom>
            <a:gradFill rotWithShape="1">
              <a:gsLst>
                <a:gs pos="0">
                  <a:srgbClr val="5BE1F7"/>
                </a:gs>
                <a:gs pos="50000">
                  <a:srgbClr val="CCFFFF"/>
                </a:gs>
                <a:gs pos="100000">
                  <a:srgbClr val="5BE1F7"/>
                </a:gs>
              </a:gsLst>
              <a:lin ang="2700000" scaled="1"/>
            </a:gradFill>
            <a:ln w="9525" algn="in">
              <a:solidFill>
                <a:srgbClr val="00B0F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08833358" y="108530885"/>
              <a:ext cx="1839243" cy="32926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46639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3600" b="1" kern="10" spc="0" dirty="0" smtClean="0">
                  <a:ln w="17780" algn="ctr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99FF"/>
                  </a:solidFill>
                  <a:effectLst>
                    <a:outerShdw dist="65077" dir="758375" algn="ctr" rotWithShape="0">
                      <a:srgbClr val="A5A5A5">
                        <a:alpha val="74998"/>
                      </a:srgbClr>
                    </a:outerShdw>
                  </a:effectLst>
                  <a:latin typeface="HGS創英角ﾎﾟｯﾌﾟ体"/>
                  <a:ea typeface="HGS創英角ﾎﾟｯﾌﾟ体"/>
                </a:rPr>
                <a:t>お問い合わせ先</a:t>
              </a:r>
              <a:endParaRPr lang="ja-JP" altLang="en-US" sz="3600" b="1" kern="10" spc="0" dirty="0">
                <a:ln w="17780" algn="ctr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99FF"/>
                </a:solidFill>
                <a:effectLst>
                  <a:outerShdw dist="65077" dir="758375" algn="ctr" rotWithShape="0">
                    <a:srgbClr val="A5A5A5">
                      <a:alpha val="74998"/>
                    </a:srgbClr>
                  </a:outerShdw>
                </a:effectLst>
                <a:latin typeface="HGS創英角ﾎﾟｯﾌﾟ体"/>
                <a:ea typeface="HGS創英角ﾎﾟｯﾌﾟ体"/>
              </a:endParaRPr>
            </a:p>
          </p:txBody>
        </p:sp>
      </p:grp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219453" y="7273906"/>
            <a:ext cx="3417199" cy="1784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〒８９１－０１１１　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鹿児島市小原町９－２８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Tel  </a:t>
            </a:r>
            <a:r>
              <a:rPr kumimoji="1" lang="ja-JP" altLang="ja-JP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０９９－２６３－６６３０　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Fax </a:t>
            </a:r>
            <a:r>
              <a:rPr kumimoji="1" lang="ja-JP" altLang="ja-JP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０９９－２６３－６６３１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デイサービスセンター　あしたの風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</a:t>
            </a:r>
            <a:r>
              <a:rPr lang="ja-JP" altLang="en-US" sz="14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相談員　</a:t>
            </a:r>
            <a:r>
              <a:rPr kumimoji="1" lang="ja-JP" altLang="ja-JP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前屋敷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さよ子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18" name="Group 7"/>
          <p:cNvGrpSpPr>
            <a:grpSpLocks/>
          </p:cNvGrpSpPr>
          <p:nvPr/>
        </p:nvGrpSpPr>
        <p:grpSpPr bwMode="auto">
          <a:xfrm>
            <a:off x="198920" y="6899129"/>
            <a:ext cx="3020535" cy="2103055"/>
            <a:chOff x="102680458" y="111891042"/>
            <a:chExt cx="3478739" cy="3293668"/>
          </a:xfrm>
        </p:grpSpPr>
        <p:pic>
          <p:nvPicPr>
            <p:cNvPr id="19" name="Picture 8" descr="愛と結の街・地図"/>
            <p:cNvPicPr>
              <a:picLocks noChangeAspect="1" noChangeArrowheads="1"/>
            </p:cNvPicPr>
            <p:nvPr/>
          </p:nvPicPr>
          <p:blipFill>
            <a:blip r:embed="rId10" cstate="print">
              <a:clrChange>
                <a:clrFrom>
                  <a:srgbClr val="E2DFE6"/>
                </a:clrFrom>
                <a:clrTo>
                  <a:srgbClr val="E2DFE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680458" y="111891042"/>
              <a:ext cx="3478739" cy="3099726"/>
            </a:xfrm>
            <a:prstGeom prst="rect">
              <a:avLst/>
            </a:prstGeom>
            <a:solidFill>
              <a:srgbClr val="FFFFFF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sp>
          <p:nvSpPr>
            <p:cNvPr id="20" name="Line 9"/>
            <p:cNvSpPr>
              <a:spLocks noChangeShapeType="1"/>
            </p:cNvSpPr>
            <p:nvPr/>
          </p:nvSpPr>
          <p:spPr bwMode="auto">
            <a:xfrm flipV="1">
              <a:off x="103720512" y="113644530"/>
              <a:ext cx="0" cy="65140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Line 10"/>
            <p:cNvSpPr>
              <a:spLocks noChangeShapeType="1"/>
            </p:cNvSpPr>
            <p:nvPr/>
          </p:nvSpPr>
          <p:spPr bwMode="auto">
            <a:xfrm>
              <a:off x="103157738" y="114295934"/>
              <a:ext cx="31265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Oval 11"/>
            <p:cNvSpPr>
              <a:spLocks noChangeArrowheads="1"/>
            </p:cNvSpPr>
            <p:nvPr/>
          </p:nvSpPr>
          <p:spPr bwMode="auto">
            <a:xfrm>
              <a:off x="103407860" y="112254867"/>
              <a:ext cx="187591" cy="130281"/>
            </a:xfrm>
            <a:prstGeom prst="ellipse">
              <a:avLst/>
            </a:prstGeom>
            <a:solidFill>
              <a:srgbClr val="F351E7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 flipV="1">
              <a:off x="103720512" y="113036552"/>
              <a:ext cx="0" cy="13028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Line 13"/>
            <p:cNvSpPr>
              <a:spLocks noChangeShapeType="1"/>
            </p:cNvSpPr>
            <p:nvPr/>
          </p:nvSpPr>
          <p:spPr bwMode="auto">
            <a:xfrm flipH="1">
              <a:off x="103220268" y="113036552"/>
              <a:ext cx="50024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Line 14"/>
            <p:cNvSpPr>
              <a:spLocks noChangeShapeType="1"/>
            </p:cNvSpPr>
            <p:nvPr/>
          </p:nvSpPr>
          <p:spPr bwMode="auto">
            <a:xfrm flipV="1">
              <a:off x="103220267" y="112753352"/>
              <a:ext cx="5516" cy="28319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Text Box 15"/>
            <p:cNvSpPr txBox="1">
              <a:spLocks noChangeArrowheads="1"/>
            </p:cNvSpPr>
            <p:nvPr/>
          </p:nvSpPr>
          <p:spPr bwMode="auto">
            <a:xfrm>
              <a:off x="103595451" y="112254867"/>
              <a:ext cx="2501216" cy="1737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700" b="1" i="0" u="none" strike="noStrike" cap="none" normalizeH="0" baseline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HG丸ｺﾞｼｯｸM-PRO" pitchFamily="50" charset="-128"/>
                  <a:ea typeface="HG丸ｺﾞｼｯｸM-PRO" pitchFamily="50" charset="-128"/>
                  <a:cs typeface="ＭＳ Ｐゴシック" pitchFamily="50" charset="-128"/>
                </a:rPr>
                <a:t>あしたの風・グループホーム愛と結の街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37" name="Oval 16"/>
            <p:cNvSpPr>
              <a:spLocks noChangeArrowheads="1"/>
            </p:cNvSpPr>
            <p:nvPr/>
          </p:nvSpPr>
          <p:spPr bwMode="auto">
            <a:xfrm>
              <a:off x="102926028" y="114469642"/>
              <a:ext cx="599510" cy="17370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38" name="Text Box 17"/>
            <p:cNvSpPr txBox="1">
              <a:spLocks noChangeArrowheads="1"/>
            </p:cNvSpPr>
            <p:nvPr/>
          </p:nvSpPr>
          <p:spPr bwMode="auto">
            <a:xfrm>
              <a:off x="103028302" y="114456526"/>
              <a:ext cx="562774" cy="2605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PｺﾞｼｯｸE" pitchFamily="50" charset="-128"/>
                  <a:ea typeface="HGPｺﾞｼｯｸE" pitchFamily="50" charset="-128"/>
                  <a:cs typeface="ＭＳ Ｐゴシック" pitchFamily="50" charset="-128"/>
                </a:rPr>
                <a:t>餃子の王将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39" name="Rectangle 18"/>
            <p:cNvSpPr>
              <a:spLocks noChangeArrowheads="1"/>
            </p:cNvSpPr>
            <p:nvPr/>
          </p:nvSpPr>
          <p:spPr bwMode="auto">
            <a:xfrm>
              <a:off x="103095208" y="113976626"/>
              <a:ext cx="500243" cy="26056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Rectangle 19"/>
            <p:cNvSpPr>
              <a:spLocks noChangeArrowheads="1"/>
            </p:cNvSpPr>
            <p:nvPr/>
          </p:nvSpPr>
          <p:spPr bwMode="auto">
            <a:xfrm>
              <a:off x="103845572" y="113976626"/>
              <a:ext cx="500244" cy="26056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Rectangle 20"/>
            <p:cNvSpPr>
              <a:spLocks noChangeArrowheads="1"/>
            </p:cNvSpPr>
            <p:nvPr/>
          </p:nvSpPr>
          <p:spPr bwMode="auto">
            <a:xfrm>
              <a:off x="103819137" y="114252508"/>
              <a:ext cx="656484" cy="868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42" name="Group 21"/>
            <p:cNvGrpSpPr>
              <a:grpSpLocks/>
            </p:cNvGrpSpPr>
            <p:nvPr/>
          </p:nvGrpSpPr>
          <p:grpSpPr bwMode="auto">
            <a:xfrm>
              <a:off x="105221275" y="113235952"/>
              <a:ext cx="812895" cy="381133"/>
              <a:chOff x="105719776" y="110949844"/>
              <a:chExt cx="935999" cy="533385"/>
            </a:xfrm>
          </p:grpSpPr>
          <p:sp>
            <p:nvSpPr>
              <p:cNvPr id="46" name="Text Box 22"/>
              <p:cNvSpPr txBox="1">
                <a:spLocks noChangeArrowheads="1"/>
              </p:cNvSpPr>
              <p:nvPr/>
            </p:nvSpPr>
            <p:spPr bwMode="auto">
              <a:xfrm>
                <a:off x="105827775" y="110988150"/>
                <a:ext cx="828000" cy="180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7" name="Text Box 23"/>
              <p:cNvSpPr txBox="1">
                <a:spLocks noChangeArrowheads="1"/>
              </p:cNvSpPr>
              <p:nvPr/>
            </p:nvSpPr>
            <p:spPr bwMode="auto">
              <a:xfrm>
                <a:off x="105719776" y="110949844"/>
                <a:ext cx="935999" cy="5333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5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entury" pitchFamily="18" charset="0"/>
                    <a:ea typeface="HGｺﾞｼｯｸE" pitchFamily="49" charset="-128"/>
                    <a:cs typeface="ＭＳ Ｐゴシック" pitchFamily="50" charset="-128"/>
                  </a:rPr>
                  <a:t>至鹿児島中央駅</a:t>
                </a:r>
                <a:endParaRPr kumimoji="1" lang="ja-JP" altLang="ja-JP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</p:grpSp>
        <p:sp>
          <p:nvSpPr>
            <p:cNvPr id="43" name="Text Box 24"/>
            <p:cNvSpPr txBox="1">
              <a:spLocks noChangeArrowheads="1"/>
            </p:cNvSpPr>
            <p:nvPr/>
          </p:nvSpPr>
          <p:spPr bwMode="auto">
            <a:xfrm>
              <a:off x="102836894" y="114932217"/>
              <a:ext cx="3322302" cy="252493"/>
            </a:xfrm>
            <a:prstGeom prst="rect">
              <a:avLst/>
            </a:prstGeom>
            <a:solidFill>
              <a:srgbClr val="FFFFFF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itchFamily="50" charset="-128"/>
                  <a:ea typeface="HG丸ｺﾞｼｯｸM-PRO" pitchFamily="50" charset="-128"/>
                  <a:cs typeface="ＭＳ Ｐゴシック" pitchFamily="50" charset="-128"/>
                </a:rPr>
                <a:t>●交通機関・・・鹿児島市電　笹貫電停から徒歩６分</a:t>
              </a:r>
              <a:endParaRPr kumimoji="1" lang="ja-JP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44" name="Line 25"/>
            <p:cNvSpPr>
              <a:spLocks noChangeShapeType="1"/>
            </p:cNvSpPr>
            <p:nvPr/>
          </p:nvSpPr>
          <p:spPr bwMode="auto">
            <a:xfrm flipH="1">
              <a:off x="103845572" y="114382788"/>
              <a:ext cx="50024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Rectangle 26"/>
            <p:cNvSpPr>
              <a:spLocks noChangeArrowheads="1"/>
            </p:cNvSpPr>
            <p:nvPr/>
          </p:nvSpPr>
          <p:spPr bwMode="auto">
            <a:xfrm>
              <a:off x="103359904" y="112641121"/>
              <a:ext cx="379927" cy="224466"/>
            </a:xfrm>
            <a:prstGeom prst="rect">
              <a:avLst/>
            </a:prstGeom>
            <a:solidFill>
              <a:srgbClr val="FFFFFF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55" name="正方形/長方形 54"/>
          <p:cNvSpPr/>
          <p:nvPr/>
        </p:nvSpPr>
        <p:spPr>
          <a:xfrm>
            <a:off x="283372" y="2411759"/>
            <a:ext cx="341873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b="1" dirty="0" smtClean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・ゆったり</a:t>
            </a:r>
            <a:r>
              <a:rPr lang="ja-JP" altLang="en-US" dirty="0" smtClean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くつろいだ</a:t>
            </a:r>
            <a:r>
              <a:rPr lang="ja-JP" altLang="en-US" b="1" dirty="0" smtClean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雰囲気の中で、認知症や介護の悩み語り合いません</a:t>
            </a:r>
            <a:r>
              <a:rPr lang="ja-JP" altLang="en-US" b="1" dirty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か</a:t>
            </a:r>
            <a:r>
              <a:rPr lang="ja-JP" altLang="en-US" b="1" dirty="0" smtClean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？</a:t>
            </a:r>
            <a:endParaRPr lang="en-US" altLang="ja-JP" b="1" dirty="0" smtClean="0">
              <a:ln w="635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b="1" dirty="0" smtClean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</a:t>
            </a:r>
            <a:r>
              <a:rPr lang="ja-JP" altLang="en-US" b="1" dirty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認知症について、心配なこと聞きたいこと</a:t>
            </a:r>
            <a:r>
              <a:rPr lang="ja-JP" altLang="en-US" b="1" dirty="0" smtClean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など、お気軽</a:t>
            </a:r>
            <a:r>
              <a:rPr lang="ja-JP" altLang="en-US" b="1" dirty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にご相談下さい。</a:t>
            </a:r>
            <a:endParaRPr lang="en-US" altLang="ja-JP" b="1" dirty="0">
              <a:ln w="635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7" name="円形吹き出し 26"/>
          <p:cNvSpPr/>
          <p:nvPr/>
        </p:nvSpPr>
        <p:spPr>
          <a:xfrm>
            <a:off x="2467132" y="70011"/>
            <a:ext cx="4254854" cy="743207"/>
          </a:xfrm>
          <a:prstGeom prst="wedgeEllipseCallout">
            <a:avLst>
              <a:gd name="adj1" fmla="val -9923"/>
              <a:gd name="adj2" fmla="val 68178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66F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３年ぶりに再開しますよ～</a:t>
            </a:r>
            <a:endParaRPr lang="en-US" altLang="ja-JP" b="1" dirty="0" smtClean="0">
              <a:ln w="635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66FF"/>
              </a:solidFill>
              <a:effectLst>
                <a:outerShdw blurRad="50800" algn="tl" rotWithShape="0">
                  <a:srgbClr val="000000"/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b="1" dirty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66F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お気軽</a:t>
            </a:r>
            <a:r>
              <a:rPr lang="ja-JP" altLang="en-US" b="1" dirty="0" smtClean="0">
                <a:ln w="63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66F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にどうぞ</a:t>
            </a:r>
            <a:endParaRPr lang="en-US" altLang="ja-JP" b="1" dirty="0">
              <a:ln w="635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66FF"/>
              </a:solidFill>
              <a:effectLst>
                <a:outerShdw blurRad="50800" algn="tl" rotWithShape="0">
                  <a:srgbClr val="000000"/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29" name="Picture 2" descr="C:\Users\TFukumitsu\AppData\Local\Microsoft\Windows\Temporary Internet Files\Content.IE5\UX0BBSQX\MC900417458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32658" y="3940798"/>
            <a:ext cx="727310" cy="834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40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19050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464</TotalTime>
  <Words>97</Words>
  <Application>Microsoft Office PowerPoint</Application>
  <PresentationFormat>画面に合わせる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HGPｺﾞｼｯｸE</vt:lpstr>
      <vt:lpstr>HGS創英角ﾎﾟｯﾌﾟ体</vt:lpstr>
      <vt:lpstr>HGｺﾞｼｯｸE</vt:lpstr>
      <vt:lpstr>HG丸ｺﾞｼｯｸM-PRO</vt:lpstr>
      <vt:lpstr>HG創英角ﾎﾟｯﾌﾟ体</vt:lpstr>
      <vt:lpstr>ＭＳ Ｐゴシック</vt:lpstr>
      <vt:lpstr>Arial</vt:lpstr>
      <vt:lpstr>Calibri</vt:lpstr>
      <vt:lpstr>Century</vt:lpstr>
      <vt:lpstr>Office ​​テーマ</vt:lpstr>
      <vt:lpstr>PowerPoint プレゼンテーション</vt:lpstr>
    </vt:vector>
  </TitlesOfParts>
  <Company>公益財団法人 慈愛会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福満 貴幸</dc:creator>
  <cp:lastModifiedBy>前屋敷 さよ子</cp:lastModifiedBy>
  <cp:revision>77</cp:revision>
  <cp:lastPrinted>2023-02-09T06:46:41Z</cp:lastPrinted>
  <dcterms:created xsi:type="dcterms:W3CDTF">2014-06-09T06:00:00Z</dcterms:created>
  <dcterms:modified xsi:type="dcterms:W3CDTF">2023-02-09T07:13:14Z</dcterms:modified>
</cp:coreProperties>
</file>